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84" d="100"/>
          <a:sy n="84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689625478671017E-2"/>
          <c:y val="6.8839187621128506E-2"/>
          <c:w val="0.90543907260142609"/>
          <c:h val="0.881540554135960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 Total reflex Screening</c:v>
                </c:pt>
              </c:strCache>
            </c:strRef>
          </c:tx>
          <c:spPr>
            <a:solidFill>
              <a:srgbClr val="92D050"/>
            </a:solidFill>
            <a:ln w="44450"/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Gauteng</c:v>
                </c:pt>
                <c:pt idx="1">
                  <c:v>Kwazulu Natal</c:v>
                </c:pt>
                <c:pt idx="2">
                  <c:v>Eastern Cape</c:v>
                </c:pt>
                <c:pt idx="3">
                  <c:v>Western Cape</c:v>
                </c:pt>
                <c:pt idx="4">
                  <c:v>Limpopo</c:v>
                </c:pt>
                <c:pt idx="5">
                  <c:v>North West</c:v>
                </c:pt>
                <c:pt idx="6">
                  <c:v>Northern Cape</c:v>
                </c:pt>
                <c:pt idx="7">
                  <c:v>Mpumalanga</c:v>
                </c:pt>
                <c:pt idx="8">
                  <c:v>Free State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74844</c:v>
                </c:pt>
                <c:pt idx="1">
                  <c:v>60420</c:v>
                </c:pt>
                <c:pt idx="2">
                  <c:v>31807</c:v>
                </c:pt>
                <c:pt idx="3">
                  <c:v>18725</c:v>
                </c:pt>
                <c:pt idx="4">
                  <c:v>24033</c:v>
                </c:pt>
                <c:pt idx="5">
                  <c:v>18659</c:v>
                </c:pt>
                <c:pt idx="6">
                  <c:v>5418</c:v>
                </c:pt>
                <c:pt idx="7">
                  <c:v>26498</c:v>
                </c:pt>
                <c:pt idx="8">
                  <c:v>15721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 Total reflex CrAg+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3808340237503453E-3"/>
                  <c:y val="-4.53234445817882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08340237503453E-3"/>
                  <c:y val="-3.7082818294190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425020712510356E-3"/>
                  <c:y val="-2.8842192006592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8842192006592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08340237503958E-3"/>
                  <c:y val="-2.88421920065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8842192006592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08340237503453E-3"/>
                  <c:y val="-2.88421920065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6481252575195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8842192006592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Gauteng</c:v>
                </c:pt>
                <c:pt idx="1">
                  <c:v>Kwazulu Natal</c:v>
                </c:pt>
                <c:pt idx="2">
                  <c:v>Eastern Cape</c:v>
                </c:pt>
                <c:pt idx="3">
                  <c:v>Western Cape</c:v>
                </c:pt>
                <c:pt idx="4">
                  <c:v>Limpopo</c:v>
                </c:pt>
                <c:pt idx="5">
                  <c:v>North West</c:v>
                </c:pt>
                <c:pt idx="6">
                  <c:v>Northern Cape</c:v>
                </c:pt>
                <c:pt idx="7">
                  <c:v>Mpumalanga</c:v>
                </c:pt>
                <c:pt idx="8">
                  <c:v>Free State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3963</c:v>
                </c:pt>
                <c:pt idx="1">
                  <c:v>4718</c:v>
                </c:pt>
                <c:pt idx="2">
                  <c:v>1968</c:v>
                </c:pt>
                <c:pt idx="3">
                  <c:v>1021</c:v>
                </c:pt>
                <c:pt idx="4">
                  <c:v>1157</c:v>
                </c:pt>
                <c:pt idx="5">
                  <c:v>879</c:v>
                </c:pt>
                <c:pt idx="6">
                  <c:v>120</c:v>
                </c:pt>
                <c:pt idx="7">
                  <c:v>1382</c:v>
                </c:pt>
                <c:pt idx="8">
                  <c:v>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3"/>
        <c:overlap val="100"/>
        <c:axId val="37976064"/>
        <c:axId val="101988544"/>
      </c:barChart>
      <c:catAx>
        <c:axId val="37976064"/>
        <c:scaling>
          <c:orientation val="minMax"/>
        </c:scaling>
        <c:delete val="0"/>
        <c:axPos val="b"/>
        <c:majorTickMark val="out"/>
        <c:minorTickMark val="none"/>
        <c:tickLblPos val="nextTo"/>
        <c:crossAx val="101988544"/>
        <c:crosses val="autoZero"/>
        <c:auto val="1"/>
        <c:lblAlgn val="ctr"/>
        <c:lblOffset val="100"/>
        <c:noMultiLvlLbl val="0"/>
      </c:catAx>
      <c:valAx>
        <c:axId val="101988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7976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gradFill>
        <a:gsLst>
          <a:gs pos="0">
            <a:srgbClr val="4F81BD">
              <a:tint val="66000"/>
              <a:satMod val="160000"/>
            </a:srgbClr>
          </a:gs>
          <a:gs pos="50000">
            <a:srgbClr val="4F81BD">
              <a:tint val="44500"/>
              <a:satMod val="160000"/>
            </a:srgbClr>
          </a:gs>
          <a:gs pos="100000">
            <a:srgbClr val="4F81BD">
              <a:tint val="23500"/>
              <a:satMod val="160000"/>
            </a:srgbClr>
          </a:gs>
        </a:gsLst>
        <a:lin ang="5400000" scaled="0"/>
      </a:gradFill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959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2740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184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260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6153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9842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4375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2771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889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4607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146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3FE41-A1A8-40DE-AA26-F7C2DCC736A0}" type="datetimeFigureOut">
              <a:rPr lang="en-ZA" smtClean="0"/>
              <a:t>08/12/2017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D855-27E2-4834-A54C-96FF6A499B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193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77054"/>
              </p:ext>
            </p:extLst>
          </p:nvPr>
        </p:nvGraphicFramePr>
        <p:xfrm>
          <a:off x="-28239" y="1700806"/>
          <a:ext cx="9144000" cy="5157196"/>
        </p:xfrm>
        <a:graphic>
          <a:graphicData uri="http://schemas.openxmlformats.org/drawingml/2006/table">
            <a:tbl>
              <a:tblPr/>
              <a:tblGrid>
                <a:gridCol w="3374065"/>
                <a:gridCol w="1332614"/>
                <a:gridCol w="1828800"/>
                <a:gridCol w="2608521"/>
              </a:tblGrid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National Reflex </a:t>
                      </a:r>
                      <a:r>
                        <a:rPr lang="en-ZA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CrAg</a:t>
                      </a:r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Screening (Q4 2016-Q3 2017)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 Total CD4&lt;100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Year Total reflex Screening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CrAg Test Screening Yearly % Coverage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Gauteng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78213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74844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Kwazulu Natal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62652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Eastern Cape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Western Cape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Limpopo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 West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22391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Northern Cape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Mpumalanga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26498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Free State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3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year </a:t>
                      </a:r>
                      <a:r>
                        <a:rPr lang="en-ZA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CrAg</a:t>
                      </a:r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Reflex </a:t>
                      </a:r>
                      <a:r>
                        <a:rPr lang="en-Z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Coverage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291129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276125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980728"/>
            <a:ext cx="532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err="1" smtClean="0"/>
              <a:t>CrAg</a:t>
            </a:r>
            <a:r>
              <a:rPr lang="en-ZA" sz="2000" b="1" dirty="0" smtClean="0"/>
              <a:t> Reflex Test Screening Percentage Coverage </a:t>
            </a:r>
            <a:endParaRPr lang="en-ZA" sz="2000" b="1" dirty="0"/>
          </a:p>
        </p:txBody>
      </p:sp>
    </p:spTree>
    <p:extLst>
      <p:ext uri="{BB962C8B-B14F-4D97-AF65-F5344CB8AC3E}">
        <p14:creationId xmlns:p14="http://schemas.microsoft.com/office/powerpoint/2010/main" val="1976185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217433"/>
              </p:ext>
            </p:extLst>
          </p:nvPr>
        </p:nvGraphicFramePr>
        <p:xfrm>
          <a:off x="0" y="33531"/>
          <a:ext cx="9144000" cy="1163220"/>
        </p:xfrm>
        <a:graphic>
          <a:graphicData uri="http://schemas.openxmlformats.org/drawingml/2006/table">
            <a:tbl>
              <a:tblPr firstRow="1" firstCol="1" bandRow="1"/>
              <a:tblGrid>
                <a:gridCol w="3048000"/>
                <a:gridCol w="3048000"/>
                <a:gridCol w="3048000"/>
              </a:tblGrid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North West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4780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206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3544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229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5222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255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5113</a:t>
                      </a:r>
                      <a:endParaRPr lang="en-ZA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189</a:t>
                      </a:r>
                      <a:endParaRPr lang="en-ZA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2" marR="525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8288"/>
            <a:ext cx="9144000" cy="531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17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127006"/>
              </p:ext>
            </p:extLst>
          </p:nvPr>
        </p:nvGraphicFramePr>
        <p:xfrm>
          <a:off x="34476" y="0"/>
          <a:ext cx="9109524" cy="1196750"/>
        </p:xfrm>
        <a:graphic>
          <a:graphicData uri="http://schemas.openxmlformats.org/drawingml/2006/table">
            <a:tbl>
              <a:tblPr firstRow="1" firstCol="1" bandRow="1"/>
              <a:tblGrid>
                <a:gridCol w="3036508"/>
                <a:gridCol w="3036508"/>
                <a:gridCol w="3036508"/>
              </a:tblGrid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Northern Cape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1353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1464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1310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1291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0638"/>
            <a:ext cx="9143999" cy="556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326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866893"/>
              </p:ext>
            </p:extLst>
          </p:nvPr>
        </p:nvGraphicFramePr>
        <p:xfrm>
          <a:off x="25421" y="0"/>
          <a:ext cx="9118578" cy="876300"/>
        </p:xfrm>
        <a:graphic>
          <a:graphicData uri="http://schemas.openxmlformats.org/drawingml/2006/table">
            <a:tbl>
              <a:tblPr firstRow="1" firstCol="1" bandRow="1"/>
              <a:tblGrid>
                <a:gridCol w="3039526"/>
                <a:gridCol w="3039526"/>
                <a:gridCol w="3039526"/>
              </a:tblGrid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Mpumalanga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6706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303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6507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368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6745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395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6540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316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53" marR="59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1"/>
            <a:ext cx="9143999" cy="558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6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109888"/>
              </p:ext>
            </p:extLst>
          </p:nvPr>
        </p:nvGraphicFramePr>
        <p:xfrm>
          <a:off x="26262" y="0"/>
          <a:ext cx="9117738" cy="1268760"/>
        </p:xfrm>
        <a:graphic>
          <a:graphicData uri="http://schemas.openxmlformats.org/drawingml/2006/table">
            <a:tbl>
              <a:tblPr firstRow="1" firstCol="1" bandRow="1"/>
              <a:tblGrid>
                <a:gridCol w="3039246"/>
                <a:gridCol w="3039246"/>
                <a:gridCol w="3039246"/>
              </a:tblGrid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Free State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4029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4103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3728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3861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369" marR="683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545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0" y="95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>
                <a:ea typeface="Calibri"/>
                <a:cs typeface="Times New Roman"/>
              </a:rPr>
              <a:t>National </a:t>
            </a:r>
            <a:r>
              <a:rPr lang="en-ZA" b="1" dirty="0" err="1">
                <a:ea typeface="Calibri"/>
                <a:cs typeface="Times New Roman"/>
              </a:rPr>
              <a:t>CrAg</a:t>
            </a:r>
            <a:r>
              <a:rPr lang="en-ZA" b="1" dirty="0">
                <a:ea typeface="Calibri"/>
                <a:cs typeface="Times New Roman"/>
              </a:rPr>
              <a:t> Reflex Screening Report (Quarter 4  2016-Quarter 3 2017)</a:t>
            </a:r>
            <a:endParaRPr lang="en-ZA" dirty="0"/>
          </a:p>
        </p:txBody>
      </p:sp>
      <p:pic>
        <p:nvPicPr>
          <p:cNvPr id="2098" name="Picture 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764704"/>
            <a:ext cx="9252520" cy="38884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020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59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908895"/>
              </p:ext>
            </p:extLst>
          </p:nvPr>
        </p:nvGraphicFramePr>
        <p:xfrm>
          <a:off x="-26670" y="1484784"/>
          <a:ext cx="919734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92696"/>
            <a:ext cx="611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National Reflex </a:t>
            </a:r>
            <a:r>
              <a:rPr lang="en-ZA" dirty="0" err="1" smtClean="0"/>
              <a:t>CrAg</a:t>
            </a:r>
            <a:r>
              <a:rPr lang="en-ZA" dirty="0" smtClean="0"/>
              <a:t> Screening by Province (Q4 2016-Q3 2017)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827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01785"/>
              </p:ext>
            </p:extLst>
          </p:nvPr>
        </p:nvGraphicFramePr>
        <p:xfrm>
          <a:off x="11332" y="7630"/>
          <a:ext cx="9132667" cy="963930"/>
        </p:xfrm>
        <a:graphic>
          <a:graphicData uri="http://schemas.openxmlformats.org/drawingml/2006/table">
            <a:tbl>
              <a:tblPr firstRow="1" firstCol="1" bandRow="1"/>
              <a:tblGrid>
                <a:gridCol w="2469841"/>
                <a:gridCol w="3647323"/>
                <a:gridCol w="3015503"/>
              </a:tblGrid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Gauteng Province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16180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1154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19616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1071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17511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18376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857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60488"/>
            <a:ext cx="9144000" cy="549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16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786809"/>
              </p:ext>
            </p:extLst>
          </p:nvPr>
        </p:nvGraphicFramePr>
        <p:xfrm>
          <a:off x="0" y="24897"/>
          <a:ext cx="9144000" cy="876300"/>
        </p:xfrm>
        <a:graphic>
          <a:graphicData uri="http://schemas.openxmlformats.org/drawingml/2006/table">
            <a:tbl>
              <a:tblPr firstRow="1" firstCol="1" bandRow="1"/>
              <a:tblGrid>
                <a:gridCol w="2994991"/>
                <a:gridCol w="3366053"/>
                <a:gridCol w="2782956"/>
              </a:tblGrid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Kwazulu Natal Province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19341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1064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16220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1277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13923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1216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14097</a:t>
                      </a:r>
                      <a:endParaRPr lang="en-Z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1071</a:t>
                      </a:r>
                      <a:endParaRPr lang="en-Z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7813"/>
            <a:ext cx="9144000" cy="531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068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111411"/>
              </p:ext>
            </p:extLst>
          </p:nvPr>
        </p:nvGraphicFramePr>
        <p:xfrm>
          <a:off x="15530" y="0"/>
          <a:ext cx="9128469" cy="1196750"/>
        </p:xfrm>
        <a:graphic>
          <a:graphicData uri="http://schemas.openxmlformats.org/drawingml/2006/table">
            <a:tbl>
              <a:tblPr firstRow="1" firstCol="1" bandRow="1"/>
              <a:tblGrid>
                <a:gridCol w="3042823"/>
                <a:gridCol w="3042823"/>
                <a:gridCol w="3042823"/>
              </a:tblGrid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Eastern Cape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7741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443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8574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559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7580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507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7912</a:t>
                      </a:r>
                      <a:endParaRPr lang="en-ZA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459</a:t>
                      </a:r>
                      <a:endParaRPr lang="en-ZA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063" marR="5406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7350"/>
            <a:ext cx="9144000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22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493352"/>
              </p:ext>
            </p:extLst>
          </p:nvPr>
        </p:nvGraphicFramePr>
        <p:xfrm>
          <a:off x="0" y="44624"/>
          <a:ext cx="9144000" cy="1368150"/>
        </p:xfrm>
        <a:graphic>
          <a:graphicData uri="http://schemas.openxmlformats.org/drawingml/2006/table">
            <a:tbl>
              <a:tblPr firstRow="1" firstCol="1" bandRow="1"/>
              <a:tblGrid>
                <a:gridCol w="2665806"/>
                <a:gridCol w="3525743"/>
                <a:gridCol w="2952451"/>
              </a:tblGrid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Western Cape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4404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4819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4558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4944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280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7513"/>
            <a:ext cx="9144000" cy="517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657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084523"/>
              </p:ext>
            </p:extLst>
          </p:nvPr>
        </p:nvGraphicFramePr>
        <p:xfrm>
          <a:off x="0" y="44624"/>
          <a:ext cx="9144000" cy="1296145"/>
        </p:xfrm>
        <a:graphic>
          <a:graphicData uri="http://schemas.openxmlformats.org/drawingml/2006/table">
            <a:tbl>
              <a:tblPr firstRow="1" firstCol="1" bandRow="1"/>
              <a:tblGrid>
                <a:gridCol w="3048000"/>
                <a:gridCol w="3048000"/>
                <a:gridCol w="3048000"/>
              </a:tblGrid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Limpopo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Quartelry Reflex Screening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Quartely Reflex CrAg+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Q4-2016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6268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301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Q1-2017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6398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Q2-2017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5920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286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Q3-2017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5447</a:t>
                      </a:r>
                      <a:endParaRPr lang="en-Z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274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47" marR="67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9238"/>
            <a:ext cx="9144000" cy="533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80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309</Words>
  <Application>Microsoft Office PowerPoint</Application>
  <PresentationFormat>On-screen Show (4:3)</PresentationFormat>
  <Paragraphs>191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Phelly Matlapeng</dc:creator>
  <cp:lastModifiedBy>Phelly Matlapeng</cp:lastModifiedBy>
  <cp:revision>11</cp:revision>
  <dcterms:created xsi:type="dcterms:W3CDTF">2017-12-08T04:08:41Z</dcterms:created>
  <dcterms:modified xsi:type="dcterms:W3CDTF">2017-12-08T06:29:46Z</dcterms:modified>
</cp:coreProperties>
</file>