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0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6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12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4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0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4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5C0DB-8A3D-43BB-9ABC-642AD4ED6B13}" type="datetimeFigureOut">
              <a:rPr lang="en-US" smtClean="0"/>
              <a:t>12/6/2017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5A32-6A76-4F3D-A66D-DF50EC630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6868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Single dose liposomal amphotericin for asymptomatic CRAG+ persons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724400"/>
            <a:ext cx="6400800" cy="1752600"/>
          </a:xfrm>
        </p:spPr>
        <p:txBody>
          <a:bodyPr/>
          <a:lstStyle/>
          <a:p>
            <a:r>
              <a:rPr lang="en-US" dirty="0" smtClean="0"/>
              <a:t>Radha Rajasingham</a:t>
            </a:r>
          </a:p>
          <a:p>
            <a:r>
              <a:rPr lang="en-US" dirty="0" smtClean="0"/>
              <a:t>December 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Asymptomatic CRAG+ treated with fluconazole </a:t>
            </a:r>
          </a:p>
          <a:p>
            <a:pPr lvl="1"/>
            <a:r>
              <a:rPr lang="en-US" dirty="0" smtClean="0"/>
              <a:t>25 to 30% failure rate with meningitis and/or death seen in Uganda (ORCAS trial) and REMSTART trial in Tanzania &amp; Zambia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2620" r="2997" b="3125"/>
          <a:stretch>
            <a:fillRect/>
          </a:stretch>
        </p:blipFill>
        <p:spPr bwMode="auto">
          <a:xfrm>
            <a:off x="2330091" y="3962400"/>
            <a:ext cx="4104517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42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Evaluate addition of 1 dose of liposomal amphotericin (10mg/kg) to fluconazole in asymptomatic CRAG+</a:t>
            </a:r>
          </a:p>
          <a:p>
            <a:pPr lvl="1"/>
            <a:r>
              <a:rPr lang="en-US" dirty="0" smtClean="0"/>
              <a:t>6-month survival</a:t>
            </a:r>
          </a:p>
          <a:p>
            <a:pPr lvl="1"/>
            <a:r>
              <a:rPr lang="en-US" dirty="0" smtClean="0"/>
              <a:t>Safety and tolerability</a:t>
            </a:r>
          </a:p>
          <a:p>
            <a:pPr lvl="1"/>
            <a:r>
              <a:rPr lang="en-US" dirty="0" smtClean="0"/>
              <a:t>Cost</a:t>
            </a:r>
          </a:p>
          <a:p>
            <a:pPr lvl="1"/>
            <a:r>
              <a:rPr lang="en-US" dirty="0" smtClean="0"/>
              <a:t>Cost-effectiveness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Prospective cohort</a:t>
            </a:r>
          </a:p>
          <a:p>
            <a:pPr lvl="1"/>
            <a:r>
              <a:rPr lang="en-US" dirty="0" smtClean="0"/>
              <a:t>Recruit a subset of CAST-NET study participants from high volume clinic(s)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smtClean="0"/>
              <a:t>informed consent</a:t>
            </a:r>
          </a:p>
          <a:p>
            <a:pPr lvl="1"/>
            <a:r>
              <a:rPr lang="en-US" dirty="0" smtClean="0"/>
              <a:t>Actively followed for 6 months</a:t>
            </a:r>
          </a:p>
          <a:p>
            <a:pPr lvl="2"/>
            <a:r>
              <a:rPr lang="en-US" dirty="0" smtClean="0"/>
              <a:t>Alive/dead</a:t>
            </a:r>
          </a:p>
          <a:p>
            <a:pPr lvl="2"/>
            <a:r>
              <a:rPr lang="en-US" dirty="0" smtClean="0"/>
              <a:t>Meningitis</a:t>
            </a:r>
          </a:p>
          <a:p>
            <a:pPr lvl="2"/>
            <a:r>
              <a:rPr lang="en-US" dirty="0" smtClean="0"/>
              <a:t>AEs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" t="1820" r="2851" b="1472"/>
          <a:stretch/>
        </p:blipFill>
        <p:spPr bwMode="auto">
          <a:xfrm>
            <a:off x="5334000" y="3505200"/>
            <a:ext cx="3582352" cy="31134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750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protocol</a:t>
            </a:r>
          </a:p>
          <a:p>
            <a:r>
              <a:rPr lang="en-US" dirty="0" smtClean="0"/>
              <a:t>Site selection</a:t>
            </a:r>
          </a:p>
          <a:p>
            <a:r>
              <a:rPr lang="en-US" dirty="0" smtClean="0"/>
              <a:t>Regulatory approval</a:t>
            </a:r>
          </a:p>
          <a:p>
            <a:r>
              <a:rPr lang="en-US" dirty="0" smtClean="0"/>
              <a:t>Acquire </a:t>
            </a:r>
            <a:r>
              <a:rPr lang="en-US" dirty="0" err="1" smtClean="0"/>
              <a:t>ambisome</a:t>
            </a:r>
            <a:r>
              <a:rPr lang="en-US" dirty="0" smtClean="0"/>
              <a:t> –Gilead</a:t>
            </a:r>
          </a:p>
          <a:p>
            <a:r>
              <a:rPr lang="en-US" dirty="0" smtClean="0"/>
              <a:t>Study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6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113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Single dose liposomal amphotericin for asymptomatic CRAG+ persons</vt:lpstr>
      <vt:lpstr>Background</vt:lpstr>
      <vt:lpstr>Proposed study</vt:lpstr>
      <vt:lpstr>Study Design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CRAG screening with enhanced antifungal therapy for asymptomatic CRAG+ persons</dc:title>
  <dc:creator>Owner</dc:creator>
  <cp:lastModifiedBy>Owner</cp:lastModifiedBy>
  <cp:revision>6</cp:revision>
  <dcterms:created xsi:type="dcterms:W3CDTF">2017-12-06T18:32:32Z</dcterms:created>
  <dcterms:modified xsi:type="dcterms:W3CDTF">2017-12-06T19:09:50Z</dcterms:modified>
</cp:coreProperties>
</file>