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42" r:id="rId3"/>
    <p:sldId id="257" r:id="rId4"/>
    <p:sldId id="328" r:id="rId5"/>
    <p:sldId id="322" r:id="rId6"/>
    <p:sldId id="323" r:id="rId7"/>
    <p:sldId id="330" r:id="rId8"/>
    <p:sldId id="329" r:id="rId9"/>
    <p:sldId id="324" r:id="rId10"/>
    <p:sldId id="325" r:id="rId11"/>
    <p:sldId id="326" r:id="rId12"/>
    <p:sldId id="327" r:id="rId13"/>
    <p:sldId id="331" r:id="rId14"/>
    <p:sldId id="332" r:id="rId15"/>
    <p:sldId id="337" r:id="rId16"/>
    <p:sldId id="338" r:id="rId17"/>
    <p:sldId id="339" r:id="rId18"/>
    <p:sldId id="333" r:id="rId19"/>
    <p:sldId id="340" r:id="rId20"/>
    <p:sldId id="344" r:id="rId21"/>
    <p:sldId id="334" r:id="rId22"/>
    <p:sldId id="341" r:id="rId23"/>
    <p:sldId id="343" r:id="rId24"/>
    <p:sldId id="27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42E6-3089-4110-B1AD-16891B99C10A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A884-C339-4E00-8344-0F1C2D0A2E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455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78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67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49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920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136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95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544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491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29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479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1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9E90-1B41-4956-B4C2-E67B83BE5F0B}" type="datetimeFigureOut">
              <a:rPr lang="en-ZA" smtClean="0"/>
              <a:t>2020/08/07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C126-C70E-4DB2-9BEA-349BEAD7E2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01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1340/WHO-2019-nCov-HCW_risk_assessment-2020.1-eng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icd.ac.za/diseases-a-z-index/covid-19/covid-19-guidelines/symptoms-monitoring-and-management-of-essential-workers-for-covid-19-related-infec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icd.ac.za/wp-content/uploads/2020/05/ipc-guidelines-covid-19-version-2-21-may-2020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COVID-19</a:t>
            </a:r>
            <a:r>
              <a:rPr lang="en-ZA" dirty="0"/>
              <a:t/>
            </a:r>
            <a:br>
              <a:rPr lang="en-ZA" dirty="0"/>
            </a:br>
            <a:r>
              <a:rPr lang="en-ZA" sz="4400" b="1" i="1" dirty="0" smtClean="0"/>
              <a:t>Outbreak response and investigation in Health Care Facilities</a:t>
            </a:r>
            <a:endParaRPr lang="en-ZA" b="1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755571"/>
            <a:ext cx="8534400" cy="1752600"/>
          </a:xfrm>
        </p:spPr>
        <p:txBody>
          <a:bodyPr>
            <a:normAutofit/>
          </a:bodyPr>
          <a:lstStyle/>
          <a:p>
            <a:r>
              <a:rPr lang="en-ZA" dirty="0" smtClean="0"/>
              <a:t>Kerrigan McCarthy</a:t>
            </a:r>
          </a:p>
          <a:p>
            <a:r>
              <a:rPr lang="en-ZA" sz="1800" b="1" dirty="0" smtClean="0"/>
              <a:t>Consultant Pathologist</a:t>
            </a:r>
          </a:p>
          <a:p>
            <a:r>
              <a:rPr lang="en-ZA" sz="1800" b="1" dirty="0" smtClean="0"/>
              <a:t>National Institute for Communicable Diseases</a:t>
            </a:r>
          </a:p>
          <a:p>
            <a:r>
              <a:rPr lang="en-ZA" sz="1800" b="1" dirty="0" smtClean="0"/>
              <a:t>25 June 2020</a:t>
            </a:r>
            <a:endParaRPr lang="en-ZA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463" y="5349875"/>
            <a:ext cx="3391074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614272"/>
            <a:ext cx="10972800" cy="1143000"/>
          </a:xfrm>
        </p:spPr>
        <p:txBody>
          <a:bodyPr/>
          <a:lstStyle/>
          <a:p>
            <a:r>
              <a:rPr lang="en-ZA" dirty="0"/>
              <a:t>Leadership, co-ordination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2122"/>
            <a:ext cx="4415725" cy="3728231"/>
          </a:xfrm>
        </p:spPr>
        <p:txBody>
          <a:bodyPr>
            <a:normAutofit fontScale="85000" lnSpcReduction="20000"/>
          </a:bodyPr>
          <a:lstStyle/>
          <a:p>
            <a:r>
              <a:rPr lang="en-ZA" sz="2400" dirty="0" smtClean="0"/>
              <a:t>Communication is key</a:t>
            </a:r>
          </a:p>
          <a:p>
            <a:pPr lvl="1"/>
            <a:r>
              <a:rPr lang="en-ZA" sz="2000" dirty="0" smtClean="0"/>
              <a:t>WHO principles of communication in outbreaks</a:t>
            </a:r>
          </a:p>
          <a:p>
            <a:r>
              <a:rPr lang="en-ZA" sz="2400" dirty="0" smtClean="0"/>
              <a:t>Identify stakeholders who need to know</a:t>
            </a:r>
          </a:p>
          <a:p>
            <a:pPr lvl="1"/>
            <a:r>
              <a:rPr lang="en-ZA" sz="2000" dirty="0" smtClean="0"/>
              <a:t>Especially staff,  organised labour, and patients</a:t>
            </a:r>
          </a:p>
          <a:p>
            <a:r>
              <a:rPr lang="en-ZA" sz="2400" dirty="0" smtClean="0"/>
              <a:t>First message to the institution within 12-24hrs</a:t>
            </a:r>
          </a:p>
          <a:p>
            <a:pPr lvl="1"/>
            <a:r>
              <a:rPr lang="en-ZA" sz="2000" dirty="0" smtClean="0"/>
              <a:t>What is known</a:t>
            </a:r>
          </a:p>
          <a:p>
            <a:pPr lvl="1"/>
            <a:r>
              <a:rPr lang="en-ZA" sz="2000" dirty="0" smtClean="0"/>
              <a:t>What is not known</a:t>
            </a:r>
          </a:p>
          <a:p>
            <a:pPr lvl="1"/>
            <a:r>
              <a:rPr lang="en-ZA" sz="2000" dirty="0" smtClean="0"/>
              <a:t>What authorities are doing</a:t>
            </a:r>
          </a:p>
          <a:p>
            <a:pPr lvl="1"/>
            <a:r>
              <a:rPr lang="en-ZA" sz="2000" dirty="0" smtClean="0"/>
              <a:t>What we can do to prevent infection and keep calm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23" y="1825625"/>
            <a:ext cx="5572307" cy="40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492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Initial responses: Convene the outbreak investigation committee and investigate the case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1092"/>
            <a:ext cx="5384800" cy="4525963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Convene the outbreak investigation committee</a:t>
            </a:r>
          </a:p>
          <a:p>
            <a:pPr lvl="1"/>
            <a:r>
              <a:rPr lang="en-GB" dirty="0" smtClean="0"/>
              <a:t>Head </a:t>
            </a:r>
            <a:r>
              <a:rPr lang="en-GB" dirty="0"/>
              <a:t>of the facility (CEO/CMO) </a:t>
            </a:r>
          </a:p>
          <a:p>
            <a:pPr lvl="1"/>
            <a:r>
              <a:rPr lang="en-GB" dirty="0" smtClean="0"/>
              <a:t>IPC specialist </a:t>
            </a:r>
            <a:endParaRPr lang="en-GB" dirty="0"/>
          </a:p>
          <a:p>
            <a:pPr lvl="1"/>
            <a:r>
              <a:rPr lang="en-GB" dirty="0" smtClean="0"/>
              <a:t>Senior </a:t>
            </a:r>
            <a:r>
              <a:rPr lang="en-GB" dirty="0"/>
              <a:t>matron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senior </a:t>
            </a:r>
            <a:r>
              <a:rPr lang="en-GB" dirty="0" smtClean="0"/>
              <a:t>clinician/medical/ infectious disease specialist </a:t>
            </a:r>
            <a:endParaRPr lang="en-GB" dirty="0"/>
          </a:p>
          <a:p>
            <a:pPr lvl="1"/>
            <a:r>
              <a:rPr lang="en-GB" dirty="0" smtClean="0"/>
              <a:t>Housekeeping/cleaning services</a:t>
            </a:r>
            <a:endParaRPr lang="en-GB" dirty="0"/>
          </a:p>
          <a:p>
            <a:pPr lvl="1"/>
            <a:r>
              <a:rPr lang="en-GB" dirty="0" smtClean="0"/>
              <a:t>Data </a:t>
            </a:r>
            <a:r>
              <a:rPr lang="en-GB" dirty="0"/>
              <a:t>manager. </a:t>
            </a:r>
            <a:endParaRPr lang="en-GB" dirty="0" smtClean="0"/>
          </a:p>
          <a:p>
            <a:pPr lvl="1"/>
            <a:r>
              <a:rPr lang="en-GB" dirty="0" smtClean="0"/>
              <a:t>Human resources</a:t>
            </a:r>
          </a:p>
          <a:p>
            <a:pPr lvl="1"/>
            <a:r>
              <a:rPr lang="en-GB" dirty="0" smtClean="0"/>
              <a:t>Organised labour</a:t>
            </a:r>
          </a:p>
          <a:p>
            <a:r>
              <a:rPr lang="en-GB" dirty="0" smtClean="0"/>
              <a:t>Arrange to meet asap (within 12 hrs)</a:t>
            </a:r>
          </a:p>
          <a:p>
            <a:pPr lvl="1"/>
            <a:r>
              <a:rPr lang="en-GB" dirty="0" smtClean="0"/>
              <a:t>Use a checklist for outbreak investigation as an agenda for the meeting</a:t>
            </a:r>
          </a:p>
          <a:p>
            <a:pPr lvl="1"/>
            <a:r>
              <a:rPr lang="en-GB" dirty="0" smtClean="0"/>
              <a:t>Appendix 1 of NICD COVID outbreak guidelines’</a:t>
            </a:r>
          </a:p>
          <a:p>
            <a:pPr lvl="1"/>
            <a:endParaRPr lang="en-GB" dirty="0"/>
          </a:p>
          <a:p>
            <a:pPr lvl="1"/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3343"/>
            <a:ext cx="5384800" cy="4525963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Arrange for the index case/s to be investigated</a:t>
            </a:r>
          </a:p>
          <a:p>
            <a:pPr lvl="1"/>
            <a:r>
              <a:rPr lang="en-ZA" dirty="0" smtClean="0"/>
              <a:t>Dates of symptom onset, COVID-19 testing, admission, procedures</a:t>
            </a:r>
          </a:p>
          <a:p>
            <a:pPr lvl="1"/>
            <a:r>
              <a:rPr lang="en-ZA" dirty="0" smtClean="0"/>
              <a:t>Locations in the health facility on these dates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47" y="3947185"/>
            <a:ext cx="5174771" cy="222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09947" y="6391175"/>
            <a:ext cx="5228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Use Case investigation form from ‘NICD COVID  outbreak guidelines’, Appendix 2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5952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68262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Initial response: Determine the infectious period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88394" cy="4351338"/>
          </a:xfrm>
        </p:spPr>
        <p:txBody>
          <a:bodyPr>
            <a:normAutofit fontScale="62500" lnSpcReduction="20000"/>
          </a:bodyPr>
          <a:lstStyle/>
          <a:p>
            <a:r>
              <a:rPr lang="en-ZA" dirty="0" smtClean="0"/>
              <a:t>A person is deemed infectious for 48 hrs before symptom onset (or test date if asymptomatic), until 14 days post symptom onset</a:t>
            </a:r>
          </a:p>
          <a:p>
            <a:r>
              <a:rPr lang="en-ZA" dirty="0" smtClean="0"/>
              <a:t>Determine the </a:t>
            </a:r>
          </a:p>
          <a:p>
            <a:pPr lvl="1"/>
            <a:r>
              <a:rPr lang="en-ZA" dirty="0" smtClean="0"/>
              <a:t>dates that the person was in the facility whilst infectious</a:t>
            </a:r>
          </a:p>
          <a:p>
            <a:pPr lvl="1"/>
            <a:r>
              <a:rPr lang="en-ZA" dirty="0" smtClean="0"/>
              <a:t>Where the person was on those dates</a:t>
            </a:r>
          </a:p>
          <a:p>
            <a:r>
              <a:rPr lang="en-ZA" dirty="0" smtClean="0"/>
              <a:t>Use these dates to determine who the contacts are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61" y="2145613"/>
            <a:ext cx="7457739" cy="37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6" y="73907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Initial response: </a:t>
            </a:r>
            <a:r>
              <a:rPr lang="en-ZA" dirty="0" smtClean="0"/>
              <a:t>Implications of the infectious period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137" y="2374022"/>
            <a:ext cx="3416166" cy="3992028"/>
          </a:xfrm>
        </p:spPr>
        <p:txBody>
          <a:bodyPr>
            <a:normAutofit/>
          </a:bodyPr>
          <a:lstStyle/>
          <a:p>
            <a:r>
              <a:rPr lang="en-ZA" sz="2400" dirty="0" smtClean="0"/>
              <a:t>Critical </a:t>
            </a:r>
          </a:p>
          <a:p>
            <a:pPr lvl="1"/>
            <a:r>
              <a:rPr lang="en-ZA" sz="2000" dirty="0" smtClean="0"/>
              <a:t>Was index case in the facility for less than 3 days whilst infectious? </a:t>
            </a:r>
          </a:p>
          <a:p>
            <a:pPr lvl="1"/>
            <a:r>
              <a:rPr lang="en-ZA" sz="2000" dirty="0" smtClean="0"/>
              <a:t>If yes….</a:t>
            </a:r>
          </a:p>
          <a:p>
            <a:pPr lvl="2"/>
            <a:r>
              <a:rPr lang="en-ZA" sz="1800" dirty="0" smtClean="0"/>
              <a:t>Less complicated scenario as there has been no time for onward transmission</a:t>
            </a:r>
          </a:p>
          <a:p>
            <a:pPr lvl="1"/>
            <a:r>
              <a:rPr lang="en-ZA" sz="2000" dirty="0" smtClean="0"/>
              <a:t>If no….onward transmission is likely</a:t>
            </a:r>
          </a:p>
          <a:p>
            <a:endParaRPr lang="en-Z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08" y="1882073"/>
            <a:ext cx="6390138" cy="497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7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79921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Initial response: </a:t>
            </a:r>
            <a:r>
              <a:rPr lang="en-ZA" dirty="0" smtClean="0"/>
              <a:t>Identification and management of contacts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098" y="1942214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Identification of all persons in contact with the case whilst infectious</a:t>
            </a:r>
          </a:p>
          <a:p>
            <a:r>
              <a:rPr lang="en-ZA" dirty="0" smtClean="0"/>
              <a:t>Conduct a risk assessment for each using WHO tool</a:t>
            </a:r>
          </a:p>
          <a:p>
            <a:pPr lvl="1"/>
            <a:r>
              <a:rPr lang="en-ZA" dirty="0" smtClean="0"/>
              <a:t>Close contact – not using PPE correctly AND within 1m for 15 minutes, OR direct touch of patient</a:t>
            </a:r>
          </a:p>
          <a:p>
            <a:pPr lvl="1"/>
            <a:r>
              <a:rPr lang="en-ZA" dirty="0" smtClean="0"/>
              <a:t>‘Low-risk contact’ – using PPE correctly with any kind of contact, or not meeting the above definition</a:t>
            </a:r>
          </a:p>
          <a:p>
            <a:r>
              <a:rPr lang="en-ZA" dirty="0" smtClean="0"/>
              <a:t>Assessment of symptoms in contact</a:t>
            </a:r>
          </a:p>
          <a:p>
            <a:pPr lvl="1"/>
            <a:r>
              <a:rPr lang="en-ZA" dirty="0" smtClean="0"/>
              <a:t>All symptomatic contacts must be tested asap, and put into isolation</a:t>
            </a:r>
          </a:p>
          <a:p>
            <a:pPr lvl="1"/>
            <a:r>
              <a:rPr lang="en-ZA" dirty="0" smtClean="0"/>
              <a:t>Asymptomatic contacts need to be tested ONLY if the infectious period is &gt;2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9473"/>
            <a:ext cx="5124091" cy="33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7406" y="6468177"/>
            <a:ext cx="6092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hlinkClick r:id="rId3"/>
              </a:rPr>
              <a:t>https://apps.who.int/iris/bitstream/handle/10665/331340/WHO-2019-nCov-HCW_risk_assessment-2020.1-eng.pdf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129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2" y="573814"/>
            <a:ext cx="10972800" cy="1143000"/>
          </a:xfrm>
        </p:spPr>
        <p:txBody>
          <a:bodyPr>
            <a:normAutofit/>
          </a:bodyPr>
          <a:lstStyle/>
          <a:p>
            <a:r>
              <a:rPr lang="en-ZA" sz="3200" dirty="0"/>
              <a:t>Initial response: </a:t>
            </a:r>
            <a:r>
              <a:rPr lang="en-ZA" sz="3200" dirty="0" smtClean="0"/>
              <a:t>Identification and management of contacts</a:t>
            </a:r>
            <a:endParaRPr lang="en-Z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861880" y="3416968"/>
            <a:ext cx="2319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hlinkClick r:id="rId2"/>
              </a:rPr>
              <a:t>https://www.nicd.ac.za/diseases-a-z-index/covid-19/covid-19-guidelines/symptoms-monitoring-and-management-of-essential-workers-for-covid-19-related-infection/</a:t>
            </a:r>
            <a:endParaRPr lang="en-ZA" sz="1100" dirty="0"/>
          </a:p>
        </p:txBody>
      </p:sp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5" y="1716814"/>
            <a:ext cx="7809302" cy="502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1" y="705712"/>
            <a:ext cx="10972800" cy="1143000"/>
          </a:xfrm>
        </p:spPr>
        <p:txBody>
          <a:bodyPr>
            <a:normAutofit/>
          </a:bodyPr>
          <a:lstStyle/>
          <a:p>
            <a:r>
              <a:rPr lang="en-ZA" sz="3200" dirty="0"/>
              <a:t>Initial response: </a:t>
            </a:r>
            <a:r>
              <a:rPr lang="en-ZA" sz="3200" dirty="0" smtClean="0"/>
              <a:t>Conducting an Infection Prevention and Control audit</a:t>
            </a:r>
            <a:endParaRPr lang="en-Z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23425"/>
            <a:ext cx="3160138" cy="4053537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Visit the affected wards with IPC co-ordinator</a:t>
            </a:r>
          </a:p>
          <a:p>
            <a:pPr lvl="1"/>
            <a:r>
              <a:rPr lang="en-ZA" dirty="0" smtClean="0"/>
              <a:t>Review the following components of IPC</a:t>
            </a:r>
          </a:p>
          <a:p>
            <a:pPr lvl="2"/>
            <a:r>
              <a:rPr lang="en-ZA" dirty="0" smtClean="0"/>
              <a:t>Administrative</a:t>
            </a:r>
          </a:p>
          <a:p>
            <a:pPr lvl="2"/>
            <a:r>
              <a:rPr lang="en-ZA" dirty="0" smtClean="0"/>
              <a:t>Environmental </a:t>
            </a:r>
          </a:p>
          <a:p>
            <a:pPr lvl="2"/>
            <a:r>
              <a:rPr lang="en-ZA" dirty="0" smtClean="0"/>
              <a:t>PPE</a:t>
            </a:r>
          </a:p>
          <a:p>
            <a:r>
              <a:rPr lang="en-ZA" dirty="0" smtClean="0"/>
              <a:t>Identify gaps</a:t>
            </a:r>
          </a:p>
          <a:p>
            <a:r>
              <a:rPr lang="en-ZA" dirty="0" smtClean="0"/>
              <a:t>Propose immediate short-term recommendations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9861880" y="3416968"/>
            <a:ext cx="2319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Appendix 6 in NICD COVID-19 Outbreak guidelines on NICD website from tomorrow. </a:t>
            </a:r>
          </a:p>
          <a:p>
            <a:endParaRPr lang="en-ZA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212" y="2123426"/>
            <a:ext cx="4889794" cy="417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236" y="1531263"/>
            <a:ext cx="2473554" cy="182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8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942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Initial response: Conducting an Infection Prevention and Control audit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146433"/>
            <a:ext cx="5181600" cy="4030529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 smtClean="0"/>
              <a:t>Cohorting</a:t>
            </a:r>
            <a:r>
              <a:rPr lang="en-ZA" dirty="0" smtClean="0"/>
              <a:t> and moving patients and HCW</a:t>
            </a:r>
          </a:p>
          <a:p>
            <a:pPr lvl="1"/>
            <a:r>
              <a:rPr lang="en-ZA" dirty="0" smtClean="0"/>
              <a:t>COVID-19 positive patients</a:t>
            </a:r>
          </a:p>
          <a:p>
            <a:pPr lvl="2"/>
            <a:r>
              <a:rPr lang="en-ZA" dirty="0" smtClean="0"/>
              <a:t>Isolate all patients who are COVID-positive and infectious</a:t>
            </a:r>
          </a:p>
          <a:p>
            <a:pPr lvl="2"/>
            <a:r>
              <a:rPr lang="en-ZA" dirty="0" smtClean="0"/>
              <a:t>If &gt;1 patient is COVID-19 positive, these can be </a:t>
            </a:r>
            <a:r>
              <a:rPr lang="en-ZA" dirty="0" err="1" smtClean="0"/>
              <a:t>cohorted</a:t>
            </a:r>
            <a:endParaRPr lang="en-ZA" dirty="0" smtClean="0"/>
          </a:p>
          <a:p>
            <a:pPr lvl="1"/>
            <a:r>
              <a:rPr lang="en-ZA" dirty="0" smtClean="0"/>
              <a:t>Exposed patients (i.e. who are contacts)</a:t>
            </a:r>
          </a:p>
          <a:p>
            <a:pPr lvl="2"/>
            <a:r>
              <a:rPr lang="en-ZA" dirty="0" smtClean="0"/>
              <a:t>Isolate for 14 days, issue with masks</a:t>
            </a:r>
          </a:p>
          <a:p>
            <a:pPr lvl="2"/>
            <a:r>
              <a:rPr lang="en-ZA" dirty="0" smtClean="0"/>
              <a:t>Monitor for symptoms</a:t>
            </a:r>
          </a:p>
          <a:p>
            <a:pPr lvl="2"/>
            <a:r>
              <a:rPr lang="en-ZA" dirty="0" err="1" smtClean="0"/>
              <a:t>Cohorting</a:t>
            </a:r>
            <a:r>
              <a:rPr lang="en-ZA" dirty="0" smtClean="0"/>
              <a:t> NOT advised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146433"/>
            <a:ext cx="5181600" cy="403053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Environmental decontamination</a:t>
            </a:r>
          </a:p>
          <a:p>
            <a:pPr lvl="1"/>
            <a:r>
              <a:rPr lang="en-ZA" dirty="0" smtClean="0"/>
              <a:t>Wipe down frequently touched surfaces.</a:t>
            </a:r>
          </a:p>
          <a:p>
            <a:pPr lvl="1"/>
            <a:r>
              <a:rPr lang="en-ZA" dirty="0" smtClean="0"/>
              <a:t>Defogging not necessary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968" y="4061861"/>
            <a:ext cx="4960423" cy="19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381"/>
            <a:ext cx="10972800" cy="1143000"/>
          </a:xfrm>
        </p:spPr>
        <p:txBody>
          <a:bodyPr/>
          <a:lstStyle/>
          <a:p>
            <a:r>
              <a:rPr lang="en-ZA" dirty="0" smtClean="0"/>
              <a:t>Working up complex outbreaks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7804" cy="4351338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If index patient/s have been infections and in the health care facility for &gt;2 days, onward transmission may have occurred</a:t>
            </a:r>
          </a:p>
          <a:p>
            <a:r>
              <a:rPr lang="en-ZA" dirty="0" smtClean="0"/>
              <a:t>All CLOSE contacts should be swabbed for COVID-19</a:t>
            </a:r>
          </a:p>
          <a:p>
            <a:r>
              <a:rPr lang="en-ZA" dirty="0" smtClean="0"/>
              <a:t>A line list should be made</a:t>
            </a:r>
          </a:p>
          <a:p>
            <a:r>
              <a:rPr lang="en-ZA" dirty="0" smtClean="0"/>
              <a:t>An epidemiological curve should be created</a:t>
            </a:r>
          </a:p>
          <a:p>
            <a:r>
              <a:rPr lang="en-ZA" dirty="0" smtClean="0"/>
              <a:t>Generate hypotheses regarding possible sites of infection and ask more questions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625" y="3306117"/>
            <a:ext cx="6060749" cy="342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39" y="907575"/>
            <a:ext cx="2866541" cy="233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11" y="620803"/>
            <a:ext cx="10972800" cy="1143000"/>
          </a:xfrm>
        </p:spPr>
        <p:txBody>
          <a:bodyPr/>
          <a:lstStyle/>
          <a:p>
            <a:r>
              <a:rPr lang="en-ZA" dirty="0" smtClean="0"/>
              <a:t>Working up complex outbreaks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4001" cy="4351338"/>
          </a:xfrm>
        </p:spPr>
        <p:txBody>
          <a:bodyPr>
            <a:normAutofit/>
          </a:bodyPr>
          <a:lstStyle/>
          <a:p>
            <a:r>
              <a:rPr lang="en-ZA" dirty="0" smtClean="0"/>
              <a:t>Put these together with IPC audit findings to generate hypotheses to identify where the breach in IPC took place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03" y="4122671"/>
            <a:ext cx="2779294" cy="218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517" y="3322265"/>
            <a:ext cx="7432803" cy="33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8674" y="570542"/>
            <a:ext cx="10972800" cy="1143000"/>
          </a:xfrm>
        </p:spPr>
        <p:txBody>
          <a:bodyPr/>
          <a:lstStyle/>
          <a:p>
            <a:r>
              <a:rPr lang="en-ZA" dirty="0" smtClean="0"/>
              <a:t>Source: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 smtClean="0"/>
              <a:t>Will be on the NICD website from 26 June 2020 in the COVID-19 section</a:t>
            </a:r>
            <a:endParaRPr lang="en-Z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31" y="1050734"/>
            <a:ext cx="4722825" cy="582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93" y="3161047"/>
            <a:ext cx="4213483" cy="31930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76374" y="3313698"/>
            <a:ext cx="452388" cy="2411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2568" y="2367815"/>
            <a:ext cx="0" cy="9458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021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Working up complex </a:t>
            </a:r>
            <a:r>
              <a:rPr lang="en-ZA" dirty="0" smtClean="0"/>
              <a:t>outbreaks: ward, unit or facility closure?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53215"/>
            <a:ext cx="5384800" cy="4525963"/>
          </a:xfrm>
        </p:spPr>
        <p:txBody>
          <a:bodyPr>
            <a:normAutofit/>
          </a:bodyPr>
          <a:lstStyle/>
          <a:p>
            <a:r>
              <a:rPr lang="en-ZA" sz="2000" dirty="0" smtClean="0"/>
              <a:t>Ward/unit closure and definitely facility closure is an </a:t>
            </a:r>
            <a:r>
              <a:rPr lang="en-ZA" sz="2000" b="1" dirty="0" smtClean="0"/>
              <a:t>extreme measure</a:t>
            </a:r>
          </a:p>
          <a:p>
            <a:r>
              <a:rPr lang="en-ZA" sz="2000" dirty="0" smtClean="0"/>
              <a:t>Consider the following before closure: (2 or more ‘yes’ answers would make closure a consideration</a:t>
            </a:r>
            <a:endParaRPr lang="en-Z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23"/>
          <a:stretch/>
        </p:blipFill>
        <p:spPr>
          <a:xfrm>
            <a:off x="781236" y="4052236"/>
            <a:ext cx="8496590" cy="225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98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4" y="682625"/>
            <a:ext cx="10972800" cy="1143000"/>
          </a:xfrm>
        </p:spPr>
        <p:txBody>
          <a:bodyPr/>
          <a:lstStyle/>
          <a:p>
            <a:r>
              <a:rPr lang="en-ZA" dirty="0" smtClean="0"/>
              <a:t>Reporting and declaring the outbreak closed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24175" cy="4351338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An outbreak may be ‘closed’ when 2 successive incubation periods have passed without a new case being detected</a:t>
            </a:r>
          </a:p>
          <a:p>
            <a:pPr lvl="1"/>
            <a:r>
              <a:rPr lang="en-ZA" dirty="0" smtClean="0"/>
              <a:t>Assuming adequate surveillance and detection methodology in place</a:t>
            </a:r>
          </a:p>
          <a:p>
            <a:r>
              <a:rPr lang="en-ZA" dirty="0" smtClean="0"/>
              <a:t>BUT</a:t>
            </a:r>
          </a:p>
          <a:p>
            <a:pPr lvl="1"/>
            <a:r>
              <a:rPr lang="en-ZA" dirty="0" smtClean="0"/>
              <a:t>During the pandemic, no facility is essentially ‘free of risk’ as cases may continually be brought into the facility from the community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966729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Daily, interim and final outbreak reports</a:t>
            </a:r>
          </a:p>
          <a:p>
            <a:pPr lvl="1"/>
            <a:r>
              <a:rPr lang="en-ZA" dirty="0" smtClean="0"/>
              <a:t>Daily summaries from the Outbreak Response team lead</a:t>
            </a:r>
          </a:p>
          <a:p>
            <a:pPr lvl="1"/>
            <a:r>
              <a:rPr lang="en-ZA" dirty="0" smtClean="0"/>
              <a:t>Interim report once the outbreak is </a:t>
            </a:r>
            <a:r>
              <a:rPr lang="en-ZA" dirty="0" err="1" smtClean="0"/>
              <a:t>decleared</a:t>
            </a:r>
            <a:r>
              <a:rPr lang="en-ZA" dirty="0" smtClean="0"/>
              <a:t> over</a:t>
            </a:r>
          </a:p>
          <a:p>
            <a:pPr lvl="1"/>
            <a:r>
              <a:rPr lang="en-ZA" dirty="0" smtClean="0"/>
              <a:t>Final report once all data is in, and hypotheses are closed 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29" y="3792354"/>
            <a:ext cx="565814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4060"/>
            <a:ext cx="109728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Prevention is key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144245" y="2294937"/>
            <a:ext cx="2259592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32" b="1" dirty="0">
                <a:solidFill>
                  <a:srgbClr val="FF0000"/>
                </a:solidFill>
              </a:rPr>
              <a:t>Administrative controls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6204" y="2242342"/>
            <a:ext cx="2259592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32" b="1" dirty="0">
                <a:solidFill>
                  <a:srgbClr val="FF0000"/>
                </a:solidFill>
              </a:rPr>
              <a:t>Environmental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8163" y="2178173"/>
            <a:ext cx="2259592" cy="103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32" b="1" dirty="0">
                <a:solidFill>
                  <a:srgbClr val="FF0000"/>
                </a:solidFill>
              </a:rPr>
              <a:t>Personal protective equipment and risk reduction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168" y="3270575"/>
            <a:ext cx="3994485" cy="32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Understanding risks </a:t>
            </a:r>
            <a:r>
              <a:rPr lang="en-ZA" sz="1863" dirty="0" smtClean="0"/>
              <a:t>to your facility</a:t>
            </a:r>
            <a:endParaRPr lang="en-ZA" sz="1863" dirty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The decision where to screen </a:t>
            </a:r>
            <a:r>
              <a:rPr lang="en-ZA" sz="1863" dirty="0" smtClean="0"/>
              <a:t>your patients? </a:t>
            </a:r>
            <a:endParaRPr lang="en-ZA" sz="1863" dirty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How to screen </a:t>
            </a:r>
            <a:r>
              <a:rPr lang="en-ZA" sz="1863" dirty="0" smtClean="0"/>
              <a:t>patients </a:t>
            </a:r>
            <a:endParaRPr lang="en-ZA" sz="1863" dirty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Who will screen </a:t>
            </a:r>
            <a:r>
              <a:rPr lang="en-ZA" sz="1863" dirty="0" smtClean="0"/>
              <a:t>patients</a:t>
            </a:r>
            <a:endParaRPr lang="en-ZA" sz="1863" dirty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Procedures for management of </a:t>
            </a:r>
            <a:r>
              <a:rPr lang="en-ZA" sz="1863" dirty="0" smtClean="0"/>
              <a:t>persons who meet case definitions for testing</a:t>
            </a:r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 smtClean="0"/>
              <a:t>Is testing for COVID-19 in this facility necessary or shall I refer clients to a lab?</a:t>
            </a:r>
            <a:endParaRPr lang="en-ZA" sz="1863" dirty="0"/>
          </a:p>
        </p:txBody>
      </p:sp>
      <p:sp>
        <p:nvSpPr>
          <p:cNvPr id="8" name="TextBox 7"/>
          <p:cNvSpPr txBox="1"/>
          <p:nvPr/>
        </p:nvSpPr>
        <p:spPr>
          <a:xfrm>
            <a:off x="4821824" y="3178909"/>
            <a:ext cx="3299491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Ensuring adequate ventilation </a:t>
            </a:r>
            <a:endParaRPr lang="en-ZA" sz="1863" dirty="0" smtClean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 smtClean="0"/>
              <a:t>Cleaning </a:t>
            </a:r>
            <a:r>
              <a:rPr lang="en-ZA" sz="1863" dirty="0"/>
              <a:t>the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0297" y="3330733"/>
            <a:ext cx="3002523" cy="181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Provision of appropriate equipment and </a:t>
            </a:r>
            <a:r>
              <a:rPr lang="en-ZA" sz="1863" dirty="0" smtClean="0"/>
              <a:t>tools</a:t>
            </a:r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 smtClean="0"/>
              <a:t>When to wear what masks</a:t>
            </a:r>
            <a:endParaRPr lang="en-ZA" sz="1863" dirty="0"/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/>
              <a:t>Encouraging </a:t>
            </a:r>
            <a:r>
              <a:rPr lang="en-ZA" sz="1863" dirty="0" smtClean="0"/>
              <a:t>handwashing</a:t>
            </a:r>
          </a:p>
          <a:p>
            <a:pPr marL="120958" indent="-120958">
              <a:buFont typeface="Arial" panose="020B0604020202020204" pitchFamily="34" charset="0"/>
              <a:buChar char="•"/>
            </a:pPr>
            <a:r>
              <a:rPr lang="en-ZA" sz="1863" dirty="0" smtClean="0"/>
              <a:t>Procedures for IPC when collecting specimens. </a:t>
            </a:r>
            <a:endParaRPr lang="en-ZA" sz="1863" dirty="0"/>
          </a:p>
        </p:txBody>
      </p:sp>
      <p:sp>
        <p:nvSpPr>
          <p:cNvPr id="3" name="Rectangle 2"/>
          <p:cNvSpPr/>
          <p:nvPr/>
        </p:nvSpPr>
        <p:spPr>
          <a:xfrm>
            <a:off x="4966204" y="6506198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hlinkClick r:id="rId2"/>
              </a:rPr>
              <a:t>https://www.nicd.ac.za/wp-content/uploads/2020/05/ipc-guidelines-covid-19-version-2-21-may-2020.pdf</a:t>
            </a:r>
            <a:endParaRPr lang="en-ZA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22" y="4084625"/>
            <a:ext cx="2826693" cy="224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3588"/>
            <a:ext cx="4818017" cy="464049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Prevention is key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4472" cy="4351338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The two-fold aims of prevention</a:t>
            </a:r>
          </a:p>
          <a:p>
            <a:pPr lvl="1"/>
            <a:r>
              <a:rPr lang="en-ZA" dirty="0" smtClean="0"/>
              <a:t>Early detection of cases</a:t>
            </a:r>
          </a:p>
          <a:p>
            <a:pPr lvl="2"/>
            <a:r>
              <a:rPr lang="en-ZA" dirty="0" smtClean="0"/>
              <a:t>Symptom screening for all staff on entry</a:t>
            </a:r>
          </a:p>
          <a:p>
            <a:pPr lvl="2"/>
            <a:r>
              <a:rPr lang="en-ZA" dirty="0" smtClean="0"/>
              <a:t>Consider random staff testing </a:t>
            </a:r>
            <a:r>
              <a:rPr lang="en-ZA" dirty="0" err="1" smtClean="0"/>
              <a:t>esp</a:t>
            </a:r>
            <a:r>
              <a:rPr lang="en-ZA" dirty="0" smtClean="0"/>
              <a:t> in high risk areas</a:t>
            </a:r>
          </a:p>
          <a:p>
            <a:pPr lvl="2"/>
            <a:r>
              <a:rPr lang="en-ZA" dirty="0" smtClean="0"/>
              <a:t>Pre-screening of elective admissions</a:t>
            </a:r>
          </a:p>
          <a:p>
            <a:pPr lvl="1"/>
            <a:r>
              <a:rPr lang="en-ZA" dirty="0" smtClean="0"/>
              <a:t>Making transmission in the facility difficult</a:t>
            </a:r>
          </a:p>
          <a:p>
            <a:pPr lvl="2"/>
            <a:r>
              <a:rPr lang="en-ZA" dirty="0" smtClean="0"/>
              <a:t>Social distancing</a:t>
            </a:r>
          </a:p>
          <a:p>
            <a:pPr lvl="2"/>
            <a:r>
              <a:rPr lang="en-ZA" dirty="0" smtClean="0"/>
              <a:t>Universal masking </a:t>
            </a:r>
          </a:p>
          <a:p>
            <a:pPr lvl="2"/>
            <a:r>
              <a:rPr lang="en-ZA" dirty="0" smtClean="0"/>
              <a:t>Hand sanitising</a:t>
            </a:r>
          </a:p>
          <a:p>
            <a:pPr lvl="2"/>
            <a:r>
              <a:rPr lang="en-ZA" dirty="0" smtClean="0"/>
              <a:t>Engineering interventions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15" y="842554"/>
            <a:ext cx="6491128" cy="57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77" y="866675"/>
            <a:ext cx="109728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What are we learning?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283483" cy="823912"/>
          </a:xfrm>
        </p:spPr>
        <p:txBody>
          <a:bodyPr/>
          <a:lstStyle/>
          <a:p>
            <a:r>
              <a:rPr lang="en-ZA" dirty="0" smtClean="0"/>
              <a:t>Outbreaks and public health events have shown 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99808" y="2643971"/>
            <a:ext cx="5157787" cy="3684588"/>
          </a:xfrm>
        </p:spPr>
        <p:txBody>
          <a:bodyPr>
            <a:normAutofit/>
          </a:bodyPr>
          <a:lstStyle/>
          <a:p>
            <a:pPr lvl="1"/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98341" y="2643971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The people that service our health care system </a:t>
            </a:r>
          </a:p>
          <a:p>
            <a:pPr lvl="1"/>
            <a:r>
              <a:rPr lang="en-ZA" dirty="0" smtClean="0"/>
              <a:t>ARE responsive, and </a:t>
            </a:r>
          </a:p>
          <a:p>
            <a:pPr lvl="1"/>
            <a:r>
              <a:rPr lang="en-ZA" dirty="0" smtClean="0"/>
              <a:t>DO have capacity to change and adapt</a:t>
            </a:r>
          </a:p>
          <a:p>
            <a:pPr lvl="1"/>
            <a:r>
              <a:rPr lang="en-ZA" dirty="0" smtClean="0"/>
              <a:t>CAN do what is required if the motivation is sufficient</a:t>
            </a:r>
          </a:p>
          <a:p>
            <a:r>
              <a:rPr lang="en-ZA" dirty="0" smtClean="0"/>
              <a:t>Preventive health services need major emphasis and investment.</a:t>
            </a:r>
          </a:p>
          <a:p>
            <a:r>
              <a:rPr lang="en-ZA" dirty="0" smtClean="0"/>
              <a:t>Health promotion and wellness messaging is critical </a:t>
            </a:r>
          </a:p>
          <a:p>
            <a:r>
              <a:rPr lang="en-ZA" dirty="0" smtClean="0"/>
              <a:t>Community engagement and ownership are essential to achieve co-operation with social distancing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08" y="2505075"/>
            <a:ext cx="4816121" cy="397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3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1009" y="1650638"/>
            <a:ext cx="3526469" cy="1362075"/>
          </a:xfrm>
        </p:spPr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Acknowledgements: </a:t>
            </a:r>
            <a:r>
              <a:rPr lang="en-ZA" dirty="0"/>
              <a:t>Lesley Bamford, Rebecca Berhanu, Lucille Blumberg, Angela </a:t>
            </a:r>
            <a:r>
              <a:rPr lang="en-ZA" dirty="0" err="1"/>
              <a:t>Dramowski</a:t>
            </a:r>
            <a:r>
              <a:rPr lang="en-ZA" dirty="0"/>
              <a:t>, </a:t>
            </a:r>
            <a:r>
              <a:rPr lang="en-ZA" dirty="0" err="1"/>
              <a:t>Anchen</a:t>
            </a:r>
            <a:r>
              <a:rPr lang="en-ZA" dirty="0"/>
              <a:t> Laubscher, Caroline Maslo, Elizabeth Mayne, Kerrigan McCarthy, Shaheen Mehtar, Tash Meredith Jeremy Nel, Nilesh Patel, Olga </a:t>
            </a:r>
            <a:r>
              <a:rPr lang="en-ZA" dirty="0" err="1"/>
              <a:t>Perovic</a:t>
            </a:r>
            <a:r>
              <a:rPr lang="en-ZA" dirty="0"/>
              <a:t>, Mande </a:t>
            </a:r>
            <a:r>
              <a:rPr lang="en-ZA" dirty="0" err="1"/>
              <a:t>Taubkin</a:t>
            </a:r>
            <a:r>
              <a:rPr lang="en-ZA" dirty="0"/>
              <a:t>, Juno Thomas, Anne von Gottberg</a:t>
            </a:r>
          </a:p>
        </p:txBody>
      </p:sp>
    </p:spTree>
    <p:extLst>
      <p:ext uri="{BB962C8B-B14F-4D97-AF65-F5344CB8AC3E}">
        <p14:creationId xmlns:p14="http://schemas.microsoft.com/office/powerpoint/2010/main" val="10692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682625"/>
            <a:ext cx="10972800" cy="1143000"/>
          </a:xfrm>
        </p:spPr>
        <p:txBody>
          <a:bodyPr/>
          <a:lstStyle/>
          <a:p>
            <a:r>
              <a:rPr lang="en-ZA" dirty="0" smtClean="0"/>
              <a:t>COVID-19 outbreaks in health care facilities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0837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Broad principles and definitions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Steps in outbreak investigation and response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Leadership, co-ordination and communication and management of psychological responses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Initial responses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Determination of the infectious period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Identification of contacts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Quarantine and isolation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Working up complex outbreaks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 smtClean="0"/>
              <a:t>Prevention</a:t>
            </a:r>
          </a:p>
          <a:p>
            <a:pPr>
              <a:spcAft>
                <a:spcPts val="1200"/>
              </a:spcAft>
            </a:pPr>
            <a:endParaRPr lang="en-ZA" dirty="0" smtClean="0"/>
          </a:p>
          <a:p>
            <a:pPr>
              <a:spcAft>
                <a:spcPts val="1200"/>
              </a:spcAft>
            </a:pPr>
            <a:endParaRPr lang="en-ZA" dirty="0" smtClean="0"/>
          </a:p>
          <a:p>
            <a:pPr lvl="1">
              <a:spcAft>
                <a:spcPts val="1200"/>
              </a:spcAft>
            </a:pPr>
            <a:endParaRPr lang="en-ZA" dirty="0" smtClean="0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8085078" y="5075915"/>
            <a:ext cx="3672759" cy="1346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dirty="0" smtClean="0"/>
              <a:t>Electron micrographs of SARS-CoV-2, grown in the NICD BSL-4 and photographed by Dr Monica Birkhead, NICD</a:t>
            </a:r>
            <a:endParaRPr lang="en-ZA" sz="1600" dirty="0"/>
          </a:p>
        </p:txBody>
      </p:sp>
      <p:pic>
        <p:nvPicPr>
          <p:cNvPr id="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79" y="2075657"/>
            <a:ext cx="3672759" cy="27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5196" y="5020230"/>
            <a:ext cx="865891" cy="90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3917" y="2229598"/>
            <a:ext cx="405891" cy="422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0152" y="2539159"/>
            <a:ext cx="405891" cy="422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9421" y="1825045"/>
            <a:ext cx="740085" cy="770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5000" y="5788266"/>
            <a:ext cx="405891" cy="42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11" y="576380"/>
            <a:ext cx="10972800" cy="1143000"/>
          </a:xfrm>
        </p:spPr>
        <p:txBody>
          <a:bodyPr/>
          <a:lstStyle/>
          <a:p>
            <a:r>
              <a:rPr lang="en-ZA" dirty="0" smtClean="0"/>
              <a:t>Broad principles and definitions</a:t>
            </a:r>
            <a:endParaRPr lang="en-Z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462075" y="1633321"/>
            <a:ext cx="3332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dirty="0" smtClean="0"/>
              <a:t>It may not be possible to prevent COVID-19 from entering a facility, but we can </a:t>
            </a:r>
          </a:p>
          <a:p>
            <a:pPr marL="457200" lvl="1" indent="0">
              <a:buNone/>
            </a:pPr>
            <a:r>
              <a:rPr lang="en-ZA" sz="2000" dirty="0" smtClean="0"/>
              <a:t>Detect cases early</a:t>
            </a:r>
          </a:p>
          <a:p>
            <a:pPr marL="457200" lvl="1" indent="0">
              <a:buNone/>
            </a:pPr>
            <a:r>
              <a:rPr lang="en-ZA" sz="2000" dirty="0" smtClean="0"/>
              <a:t>Ensure that it is very difficult to transmit COVID-19 amongst staff and patients</a:t>
            </a: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22928" y="3316637"/>
            <a:ext cx="2495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All health care facilities (HCF) will be at risk of undetected COVID-19 infections (symptomatic and asymptomatic) during the COVID-19 pandemic</a:t>
            </a:r>
          </a:p>
          <a:p>
            <a:endParaRPr lang="en-Z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52786"/>
            <a:ext cx="33373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COVID-19 is an undesirable organism in a health care facility</a:t>
            </a:r>
          </a:p>
          <a:p>
            <a:pPr lvl="1"/>
            <a:r>
              <a:rPr lang="en-ZA" sz="2000" dirty="0"/>
              <a:t>COVID-19 infections in vulnerable persons can lead to excess morbidity and  mortality</a:t>
            </a:r>
          </a:p>
          <a:p>
            <a:pPr lvl="1"/>
            <a:r>
              <a:rPr lang="en-ZA" sz="2000" dirty="0"/>
              <a:t>Outbreaks cause immense disruption to health care services</a:t>
            </a:r>
          </a:p>
          <a:p>
            <a:endParaRPr lang="en-Z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6551" y="5365259"/>
            <a:ext cx="405891" cy="422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6850" y="5499237"/>
            <a:ext cx="405891" cy="422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2607" y="5287906"/>
            <a:ext cx="659568" cy="777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2278" y="2131368"/>
            <a:ext cx="1308435" cy="1041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7149" y="4893071"/>
            <a:ext cx="1286110" cy="1230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0912" y="4794589"/>
            <a:ext cx="945405" cy="10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en-ZA" dirty="0"/>
              <a:t>Broad principles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Health </a:t>
            </a:r>
            <a:r>
              <a:rPr lang="en-ZA" dirty="0"/>
              <a:t>c</a:t>
            </a:r>
            <a:r>
              <a:rPr lang="en-ZA" dirty="0" smtClean="0"/>
              <a:t>are facility</a:t>
            </a:r>
          </a:p>
          <a:p>
            <a:pPr lvl="1"/>
            <a:r>
              <a:rPr lang="en-ZA" dirty="0" smtClean="0"/>
              <a:t>A hospital, day ward, general practice, home for aged, indigent or mental health care users</a:t>
            </a:r>
          </a:p>
          <a:p>
            <a:r>
              <a:rPr lang="en-ZA" dirty="0" smtClean="0"/>
              <a:t>Health care worker</a:t>
            </a:r>
          </a:p>
          <a:p>
            <a:pPr lvl="1"/>
            <a:r>
              <a:rPr lang="en-ZA" dirty="0" smtClean="0"/>
              <a:t>Any person who works on the premises of a health care facility</a:t>
            </a:r>
          </a:p>
          <a:p>
            <a:r>
              <a:rPr lang="en-ZA" dirty="0" smtClean="0"/>
              <a:t>An Index case/s</a:t>
            </a:r>
          </a:p>
          <a:p>
            <a:pPr lvl="1"/>
            <a:r>
              <a:rPr lang="en-ZA" dirty="0" smtClean="0"/>
              <a:t>A HCW or patient who test positive for COVID-19</a:t>
            </a:r>
          </a:p>
          <a:p>
            <a:r>
              <a:rPr lang="en-ZA" dirty="0" smtClean="0"/>
              <a:t>A Health-care associated outbreak</a:t>
            </a:r>
          </a:p>
          <a:p>
            <a:pPr lvl="1"/>
            <a:r>
              <a:rPr lang="en-ZA" dirty="0" smtClean="0"/>
              <a:t>Detection of a single or multiple laboratory-confirmed case/s in a HCW or patient where the diagnosis was not suspected on admission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A contact of a confirmed case</a:t>
            </a:r>
          </a:p>
          <a:p>
            <a:pPr lvl="1"/>
            <a:r>
              <a:rPr lang="en-GB" u="sng" dirty="0" smtClean="0"/>
              <a:t>A </a:t>
            </a:r>
            <a:r>
              <a:rPr lang="en-GB" u="sng" dirty="0"/>
              <a:t>health care worker contact</a:t>
            </a:r>
            <a:r>
              <a:rPr lang="en-GB" dirty="0"/>
              <a:t>: any HCW in direct contact with a COVID-19 patient, within 1 meter for 15 minutes or longer, without appropriate PPE (mask and eye protection) and/or experienced failure of PPE. </a:t>
            </a:r>
            <a:endParaRPr lang="en-GB" dirty="0" smtClean="0"/>
          </a:p>
          <a:p>
            <a:pPr lvl="1"/>
            <a:r>
              <a:rPr lang="en-GB" u="sng" dirty="0" smtClean="0"/>
              <a:t>A </a:t>
            </a:r>
            <a:r>
              <a:rPr lang="en-GB" u="sng" dirty="0"/>
              <a:t>contact who is a patient </a:t>
            </a:r>
            <a:r>
              <a:rPr lang="en-GB" dirty="0"/>
              <a:t>(or visitor) exposed during hospitalisation: any patient hospitalised in the same room or sharing the same bathroom as a COVID-19 patient, visitors to the patient, or other patient in the same waiting area or outpatient examination room who spent 15 minutes or longer within 1 meter with the index case; </a:t>
            </a:r>
            <a:endParaRPr lang="en-GB" dirty="0" smtClean="0"/>
          </a:p>
          <a:p>
            <a:pPr lvl="1"/>
            <a:r>
              <a:rPr lang="en-GB" u="sng" dirty="0" smtClean="0"/>
              <a:t>A </a:t>
            </a:r>
            <a:r>
              <a:rPr lang="en-GB" u="sng" dirty="0"/>
              <a:t>contact who is a patient (or visitor) exposed during an outpatient visit</a:t>
            </a:r>
            <a:r>
              <a:rPr lang="en-GB" dirty="0"/>
              <a:t>: Anyone in </a:t>
            </a:r>
            <a:r>
              <a:rPr lang="en-GB" dirty="0" smtClean="0"/>
              <a:t>a closed </a:t>
            </a:r>
            <a:r>
              <a:rPr lang="en-GB" dirty="0"/>
              <a:t>environment at the same time as a person with a confirmed diagnosis of COVID-19; or anyone within 1m of the COVID-19 patient in any part of the hospital for &gt;15 minutes.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4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11" y="627335"/>
            <a:ext cx="10972800" cy="1143000"/>
          </a:xfrm>
        </p:spPr>
        <p:txBody>
          <a:bodyPr/>
          <a:lstStyle/>
          <a:p>
            <a:r>
              <a:rPr lang="en-ZA" dirty="0" smtClean="0"/>
              <a:t>Steps in outbreak investigation and response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30464" cy="4351338"/>
          </a:xfrm>
        </p:spPr>
        <p:txBody>
          <a:bodyPr/>
          <a:lstStyle/>
          <a:p>
            <a:r>
              <a:rPr lang="en-ZA" dirty="0" smtClean="0"/>
              <a:t>A roadmap</a:t>
            </a:r>
          </a:p>
          <a:p>
            <a:pPr lvl="1"/>
            <a:r>
              <a:rPr lang="en-ZA" dirty="0" smtClean="0"/>
              <a:t>What is required</a:t>
            </a:r>
          </a:p>
          <a:p>
            <a:pPr lvl="1"/>
            <a:r>
              <a:rPr lang="en-ZA" dirty="0" smtClean="0"/>
              <a:t>Where are we going? 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88" y="1855722"/>
            <a:ext cx="2679296" cy="429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1635"/>
          <a:stretch/>
        </p:blipFill>
        <p:spPr>
          <a:xfrm>
            <a:off x="6231609" y="1825625"/>
            <a:ext cx="561748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1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96" y="601210"/>
            <a:ext cx="10972800" cy="1143000"/>
          </a:xfrm>
        </p:spPr>
        <p:txBody>
          <a:bodyPr/>
          <a:lstStyle/>
          <a:p>
            <a:r>
              <a:rPr lang="en-ZA" dirty="0" smtClean="0"/>
              <a:t>Steps in outbreak investigation and response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30464" cy="4351338"/>
          </a:xfrm>
        </p:spPr>
        <p:txBody>
          <a:bodyPr/>
          <a:lstStyle/>
          <a:p>
            <a:r>
              <a:rPr lang="en-ZA" dirty="0" smtClean="0"/>
              <a:t>A roadmap</a:t>
            </a:r>
          </a:p>
          <a:p>
            <a:pPr lvl="1"/>
            <a:r>
              <a:rPr lang="en-ZA" dirty="0" smtClean="0"/>
              <a:t>What is required</a:t>
            </a:r>
          </a:p>
          <a:p>
            <a:pPr lvl="1"/>
            <a:r>
              <a:rPr lang="en-ZA" dirty="0" smtClean="0"/>
              <a:t>Where are we going? 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90688"/>
            <a:ext cx="2679296" cy="429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7182"/>
          <a:stretch/>
        </p:blipFill>
        <p:spPr>
          <a:xfrm>
            <a:off x="6975529" y="1924642"/>
            <a:ext cx="4796168" cy="40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7688"/>
            <a:ext cx="10972800" cy="1143000"/>
          </a:xfrm>
        </p:spPr>
        <p:txBody>
          <a:bodyPr/>
          <a:lstStyle/>
          <a:p>
            <a:r>
              <a:rPr lang="en-ZA" dirty="0" smtClean="0"/>
              <a:t>Steps in outbreak investigation and response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How do we co-ordinate and arrange outbreak responses?</a:t>
            </a:r>
          </a:p>
          <a:p>
            <a:pPr lvl="1"/>
            <a:r>
              <a:rPr lang="en-ZA" dirty="0" smtClean="0"/>
              <a:t>There are three  major components to co-ordinate</a:t>
            </a:r>
          </a:p>
          <a:p>
            <a:pPr lvl="2"/>
            <a:r>
              <a:rPr lang="en-ZA" dirty="0" smtClean="0"/>
              <a:t>Epidemiology and clinical management</a:t>
            </a:r>
          </a:p>
          <a:p>
            <a:pPr lvl="3"/>
            <a:r>
              <a:rPr lang="en-ZA" dirty="0" smtClean="0"/>
              <a:t>Investigating the extent of cases</a:t>
            </a:r>
          </a:p>
          <a:p>
            <a:pPr lvl="3"/>
            <a:r>
              <a:rPr lang="en-ZA" dirty="0" smtClean="0"/>
              <a:t>Quarantine and isolation</a:t>
            </a:r>
          </a:p>
          <a:p>
            <a:pPr lvl="3"/>
            <a:r>
              <a:rPr lang="en-ZA" dirty="0" smtClean="0"/>
              <a:t>Putting the epidemiology together</a:t>
            </a:r>
          </a:p>
          <a:p>
            <a:pPr lvl="2"/>
            <a:r>
              <a:rPr lang="en-ZA" dirty="0" smtClean="0"/>
              <a:t>Co-ordination and management</a:t>
            </a:r>
          </a:p>
          <a:p>
            <a:pPr lvl="3"/>
            <a:r>
              <a:rPr lang="en-ZA" dirty="0" smtClean="0"/>
              <a:t>Leadership, communication, decision-making, staffing</a:t>
            </a:r>
          </a:p>
          <a:p>
            <a:pPr lvl="2"/>
            <a:r>
              <a:rPr lang="en-ZA" dirty="0" smtClean="0"/>
              <a:t>Infection prevention and control</a:t>
            </a:r>
          </a:p>
          <a:p>
            <a:pPr lvl="3"/>
            <a:r>
              <a:rPr lang="en-ZA" dirty="0" smtClean="0"/>
              <a:t>Assessment of IPC practices</a:t>
            </a:r>
          </a:p>
          <a:p>
            <a:pPr lvl="3"/>
            <a:r>
              <a:rPr lang="en-ZA" dirty="0" smtClean="0"/>
              <a:t>Identification of gaps in IPC</a:t>
            </a:r>
          </a:p>
          <a:p>
            <a:pPr lvl="3"/>
            <a:r>
              <a:rPr lang="en-ZA" dirty="0" smtClean="0"/>
              <a:t>Strengthening IPC practice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443" y="1690688"/>
            <a:ext cx="4153113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1616"/>
            <a:ext cx="10972800" cy="1143000"/>
          </a:xfrm>
        </p:spPr>
        <p:txBody>
          <a:bodyPr/>
          <a:lstStyle/>
          <a:p>
            <a:r>
              <a:rPr lang="en-ZA" dirty="0" smtClean="0"/>
              <a:t>Leadership, co-ordination and communication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Leaders need to remember the aims of the investigation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identify source of outbreak so as to </a:t>
            </a:r>
          </a:p>
          <a:p>
            <a:pPr lvl="1"/>
            <a:r>
              <a:rPr lang="en-GB" dirty="0" smtClean="0"/>
              <a:t>To contain </a:t>
            </a:r>
            <a:r>
              <a:rPr lang="en-GB" dirty="0"/>
              <a:t>and prevent further transmission, </a:t>
            </a:r>
          </a:p>
          <a:p>
            <a:pPr lvl="1"/>
            <a:r>
              <a:rPr lang="en-GB" dirty="0" smtClean="0"/>
              <a:t>To identify </a:t>
            </a:r>
            <a:r>
              <a:rPr lang="en-GB" dirty="0"/>
              <a:t>gaps in and strengthen the IPC measures which facilitate early detection and response to a case of COVID in a health care facility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Leaders need to set the tone of the investigation</a:t>
            </a:r>
          </a:p>
          <a:p>
            <a:pPr lvl="1"/>
            <a:r>
              <a:rPr lang="en-ZA" dirty="0" smtClean="0"/>
              <a:t>Non-retributive – it’s not ‘someone’s fault’</a:t>
            </a:r>
          </a:p>
          <a:p>
            <a:pPr lvl="1"/>
            <a:r>
              <a:rPr lang="en-ZA" dirty="0" smtClean="0"/>
              <a:t>Co-operation is the name of the game ‘we can all work to keep everyone safe’</a:t>
            </a:r>
          </a:p>
          <a:p>
            <a:pPr lvl="1"/>
            <a:r>
              <a:rPr lang="en-ZA" dirty="0" smtClean="0"/>
              <a:t>Learn from our mistakes – ‘Let’s do it better next time’</a:t>
            </a:r>
          </a:p>
          <a:p>
            <a:pPr lvl="1"/>
            <a:r>
              <a:rPr lang="en-ZA" dirty="0" smtClean="0"/>
              <a:t>Empathetic – ‘this is very stressful for us all, here is how we can look after ourselves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37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D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CD 2" id="{A106DB21-8359-4680-9BFA-2E0FBB06FBAA}" vid="{CB6235DE-22B6-4543-9CAE-1B907BF1B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NICD 2</Template>
  <TotalTime>4184</TotalTime>
  <Words>1625</Words>
  <Application>Microsoft Office PowerPoint</Application>
  <PresentationFormat>Widescreen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NICD 2</vt:lpstr>
      <vt:lpstr>COVID-19 Outbreak response and investigation in Health Care Facilities</vt:lpstr>
      <vt:lpstr>Source:</vt:lpstr>
      <vt:lpstr>COVID-19 outbreaks in health care facilities </vt:lpstr>
      <vt:lpstr>Broad principles and definitions</vt:lpstr>
      <vt:lpstr>Broad principles and definitions</vt:lpstr>
      <vt:lpstr>Steps in outbreak investigation and response</vt:lpstr>
      <vt:lpstr>Steps in outbreak investigation and response</vt:lpstr>
      <vt:lpstr>Steps in outbreak investigation and response</vt:lpstr>
      <vt:lpstr>Leadership, co-ordination and communication</vt:lpstr>
      <vt:lpstr>Leadership, co-ordination and communication</vt:lpstr>
      <vt:lpstr>Initial responses: Convene the outbreak investigation committee and investigate the case</vt:lpstr>
      <vt:lpstr>Initial response: Determine the infectious period</vt:lpstr>
      <vt:lpstr>Initial response: Implications of the infectious period</vt:lpstr>
      <vt:lpstr>Initial response: Identification and management of contacts</vt:lpstr>
      <vt:lpstr>Initial response: Identification and management of contacts</vt:lpstr>
      <vt:lpstr>Initial response: Conducting an Infection Prevention and Control audit</vt:lpstr>
      <vt:lpstr>Initial response: Conducting an Infection Prevention and Control audit</vt:lpstr>
      <vt:lpstr>Working up complex outbreaks</vt:lpstr>
      <vt:lpstr>Working up complex outbreaks</vt:lpstr>
      <vt:lpstr>Working up complex outbreaks: ward, unit or facility closure? </vt:lpstr>
      <vt:lpstr>Reporting and declaring the outbreak closed</vt:lpstr>
      <vt:lpstr>Prevention is key</vt:lpstr>
      <vt:lpstr>Prevention is key</vt:lpstr>
      <vt:lpstr>What are we learning? </vt:lpstr>
      <vt:lpstr>Thank you</vt:lpstr>
    </vt:vector>
  </TitlesOfParts>
  <Company>NHLS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 McCarthy</dc:creator>
  <cp:lastModifiedBy>Puseletso Kobedi</cp:lastModifiedBy>
  <cp:revision>81</cp:revision>
  <dcterms:created xsi:type="dcterms:W3CDTF">2020-06-10T06:53:17Z</dcterms:created>
  <dcterms:modified xsi:type="dcterms:W3CDTF">2020-08-07T08:20:30Z</dcterms:modified>
</cp:coreProperties>
</file>